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>
        <p:scale>
          <a:sx n="36" d="100"/>
          <a:sy n="36" d="100"/>
        </p:scale>
        <p:origin x="840" y="-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25875-B852-FA43-ADF7-C57778E4D274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8499-B37E-6948-877D-3F690D31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48499-B37E-6948-877D-3F690D317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9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3291804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8696240" y="1472904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059948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2958560" y="6418800"/>
            <a:ext cx="1059948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4088320" y="6418800"/>
            <a:ext cx="1059948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4088320" y="14729040"/>
            <a:ext cx="1059948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2958560" y="14729040"/>
            <a:ext cx="1059948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1059948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828800" y="6418800"/>
            <a:ext cx="32918040" cy="1591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828800" y="1094400"/>
            <a:ext cx="32918040" cy="21234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8696240" y="1472904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9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828800" y="641880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8696240" y="6418800"/>
            <a:ext cx="1606392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828800" y="14729040"/>
            <a:ext cx="32918040" cy="7588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36575640" cy="27431640"/>
          </a:xfrm>
          <a:prstGeom prst="rect">
            <a:avLst/>
          </a:prstGeom>
          <a:ln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ftr"/>
          </p:nvPr>
        </p:nvSpPr>
        <p:spPr>
          <a:xfrm>
            <a:off x="12496680" y="25425360"/>
            <a:ext cx="11582280" cy="1460160"/>
          </a:xfrm>
          <a:prstGeom prst="rect">
            <a:avLst/>
          </a:prstGeom>
        </p:spPr>
        <p:txBody>
          <a:bodyPr lIns="501480" tIns="250920" rIns="501480" bIns="25092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828800" y="1094400"/>
            <a:ext cx="32918040" cy="4580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9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828800" y="6418800"/>
            <a:ext cx="32918040" cy="159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3124310" y="25337386"/>
            <a:ext cx="4571640" cy="1542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tIns="91440" bIns="91440" anchor="b"/>
          <a:lstStyle/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8704672" y="25530786"/>
            <a:ext cx="45716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tIns="91440" bIns="91440" anchor="b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Author's Contact Information: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Gaurab KC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Email: gkc@vols.utk.edu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4190760" y="-164320"/>
            <a:ext cx="22859640" cy="38962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</a:t>
            </a:r>
            <a:r>
              <a:rPr lang="en-US" sz="1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0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Analytics for Climate </a:t>
            </a:r>
            <a:r>
              <a:rPr lang="en-US" sz="10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Experiments</a:t>
            </a:r>
            <a:endParaRPr lang="en-US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Gaurab KC</a:t>
            </a:r>
            <a:r>
              <a:rPr lang="en-US" sz="5000" b="1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a,b</a:t>
            </a:r>
            <a:r>
              <a:rPr lang="en-US" sz="5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Zachary Mitchell</a:t>
            </a:r>
            <a:r>
              <a:rPr lang="en-US" sz="5000" b="1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a,c</a:t>
            </a:r>
            <a:r>
              <a:rPr lang="en-US" sz="5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Sarat </a:t>
            </a:r>
            <a:r>
              <a:rPr lang="en-US" sz="5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Sreepathi</a:t>
            </a:r>
            <a:r>
              <a:rPr lang="en-US" sz="5000" b="1" strike="noStrike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US" sz="5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717480" y="6758640"/>
            <a:ext cx="11174760" cy="799140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The Energy Exascale Earth System Model (E3SM) is a development and simulation project to investigate energy-relevant science using code optimized for DOE’s advanced computers.</a:t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Performance Analytics for Climate Experiments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(PACE) is a collection of tools to summarize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performance data collected from E3SM </a:t>
            </a:r>
            <a:b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experiments</a:t>
            </a:r>
            <a:r>
              <a:rPr lang="en-US" sz="3600" dirty="0"/>
              <a:t>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provide insights and make them</a:t>
            </a:r>
            <a:b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available through</a:t>
            </a:r>
            <a:r>
              <a:rPr lang="en-US" sz="3600" dirty="0"/>
              <a:t>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web portal.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/>
          </a:p>
        </p:txBody>
      </p:sp>
      <p:sp>
        <p:nvSpPr>
          <p:cNvPr id="45" name="CustomShape 6"/>
          <p:cNvSpPr/>
          <p:nvPr/>
        </p:nvSpPr>
        <p:spPr>
          <a:xfrm>
            <a:off x="717480" y="9554631"/>
            <a:ext cx="11266920" cy="4883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/>
          <a:lstStyle/>
          <a:p>
            <a:pPr marL="216000" marR="0" lvl="0" indent="-2160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charset="2"/>
              <a:buNone/>
              <a:tabLst/>
              <a:defRPr/>
            </a:pP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CustomShape 8"/>
          <p:cNvSpPr/>
          <p:nvPr/>
        </p:nvSpPr>
        <p:spPr>
          <a:xfrm>
            <a:off x="723600" y="6758640"/>
            <a:ext cx="11168640" cy="1428480"/>
          </a:xfrm>
          <a:prstGeom prst="rect">
            <a:avLst/>
          </a:prstGeom>
          <a:solidFill>
            <a:srgbClr val="5DB3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 anchor="ctr"/>
          <a:lstStyle/>
          <a:p>
            <a:pPr algn="ctr">
              <a:lnSpc>
                <a:spcPct val="100000"/>
              </a:lnSpc>
            </a:pPr>
            <a:r>
              <a:rPr lang="en-US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Introduction</a:t>
            </a:r>
            <a:endParaRPr lang="en-US" sz="6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9"/>
          <p:cNvSpPr/>
          <p:nvPr/>
        </p:nvSpPr>
        <p:spPr>
          <a:xfrm>
            <a:off x="717480" y="15098393"/>
            <a:ext cx="11174760" cy="95953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marL="571500" indent="-571500">
              <a:buFont typeface="Arial" charset="0"/>
              <a:buChar char="•"/>
            </a:pPr>
            <a:endParaRPr lang="en-US" sz="3600" dirty="0"/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/>
              <a:t>Back-End:</a:t>
            </a:r>
            <a:br>
              <a:rPr lang="en-US" sz="3600" b="1" dirty="0" smtClean="0"/>
            </a:br>
            <a:r>
              <a:rPr lang="en-US" sz="3600" b="1" dirty="0" smtClean="0"/>
              <a:t>	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Developed </a:t>
            </a:r>
            <a:r>
              <a:rPr lang="en-US" sz="3600" dirty="0" smtClean="0"/>
              <a:t>a </a:t>
            </a:r>
            <a:r>
              <a:rPr lang="en-US" sz="3600" dirty="0" smtClean="0"/>
              <a:t>workflow:</a:t>
            </a:r>
            <a:endParaRPr lang="en-US" sz="3600" dirty="0" smtClean="0"/>
          </a:p>
          <a:p>
            <a:pPr marL="1943100" lvl="3" indent="-571500">
              <a:buFont typeface=".AppleSystemUIFont" charset="-120"/>
              <a:buChar char="-"/>
            </a:pPr>
            <a:r>
              <a:rPr lang="en-US" sz="3600" dirty="0"/>
              <a:t>Aggregate </a:t>
            </a:r>
            <a:r>
              <a:rPr lang="en-US" sz="3600" dirty="0" smtClean="0"/>
              <a:t>E3SM experiment </a:t>
            </a:r>
            <a:r>
              <a:rPr lang="en-US" sz="3600" dirty="0"/>
              <a:t>files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1943100" lvl="3" indent="-571500">
              <a:buFont typeface=".AppleSystemUIFont" charset="-120"/>
              <a:buChar char="-"/>
            </a:pPr>
            <a:r>
              <a:rPr lang="en-US" sz="3600" dirty="0" smtClean="0"/>
              <a:t>Upload aggregated files to server.</a:t>
            </a:r>
          </a:p>
          <a:p>
            <a:pPr marL="1943100" lvl="3" indent="-571500">
              <a:buFont typeface=".AppleSystemUIFont" charset="-120"/>
              <a:buChar char="-"/>
            </a:pPr>
            <a:r>
              <a:rPr lang="en-US" sz="3600" dirty="0" smtClean="0"/>
              <a:t>On </a:t>
            </a:r>
            <a:r>
              <a:rPr lang="en-US" sz="3600" dirty="0" smtClean="0"/>
              <a:t>server,  we process </a:t>
            </a:r>
            <a:r>
              <a:rPr lang="en-US" sz="3600" dirty="0" smtClean="0"/>
              <a:t>experiment files</a:t>
            </a:r>
            <a:r>
              <a:rPr lang="en-US" sz="3600" dirty="0" smtClean="0"/>
              <a:t> </a:t>
            </a:r>
            <a:r>
              <a:rPr lang="en-US" sz="3600" dirty="0" smtClean="0"/>
              <a:t>into structured </a:t>
            </a:r>
            <a:r>
              <a:rPr lang="en-US" sz="3600" dirty="0" smtClean="0"/>
              <a:t>format.</a:t>
            </a:r>
            <a:endParaRPr lang="en-US" sz="3600" dirty="0"/>
          </a:p>
          <a:p>
            <a:pPr marL="1943100" lvl="3" indent="-571500">
              <a:buFont typeface=".AppleSystemUIFont" charset="-120"/>
              <a:buChar char="-"/>
            </a:pPr>
            <a:r>
              <a:rPr lang="en-US" sz="3600" dirty="0" smtClean="0"/>
              <a:t>Store </a:t>
            </a:r>
            <a:r>
              <a:rPr lang="en-US" sz="3600" dirty="0" smtClean="0"/>
              <a:t>structured output in database.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Front-End:</a:t>
            </a:r>
            <a:br>
              <a:rPr lang="en-US" sz="36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marL="1485900" lvl="2" indent="-571500">
              <a:buFont typeface=".AppleSystemUIFont" charset="-120"/>
              <a:buChar char="-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Retrieves data from database.</a:t>
            </a:r>
          </a:p>
          <a:p>
            <a:pPr marL="1485900" lvl="2" indent="-571500">
              <a:buFont typeface=".AppleSystemUIFont" charset="-120"/>
              <a:buChar char="-"/>
            </a:pPr>
            <a:r>
              <a:rPr lang="en-US" sz="3600" dirty="0" smtClean="0"/>
              <a:t>Displays data plot images in browser. </a:t>
            </a:r>
            <a:endParaRPr lang="en-US" sz="3600" dirty="0"/>
          </a:p>
        </p:txBody>
      </p:sp>
      <p:sp>
        <p:nvSpPr>
          <p:cNvPr id="49" name="CustomShape 10"/>
          <p:cNvSpPr/>
          <p:nvPr/>
        </p:nvSpPr>
        <p:spPr>
          <a:xfrm>
            <a:off x="783000" y="17546040"/>
            <a:ext cx="11109960" cy="742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/>
          <a:lstStyle/>
          <a:p>
            <a:pPr>
              <a:lnSpc>
                <a:spcPct val="110000"/>
              </a:lnSpc>
            </a:pP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12"/>
          <p:cNvSpPr/>
          <p:nvPr/>
        </p:nvSpPr>
        <p:spPr>
          <a:xfrm>
            <a:off x="723600" y="15098393"/>
            <a:ext cx="11168640" cy="1428480"/>
          </a:xfrm>
          <a:prstGeom prst="rect">
            <a:avLst/>
          </a:prstGeom>
          <a:solidFill>
            <a:srgbClr val="5DB3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 anchor="ctr"/>
          <a:lstStyle/>
          <a:p>
            <a:pPr algn="ctr">
              <a:lnSpc>
                <a:spcPct val="100000"/>
              </a:lnSpc>
            </a:pPr>
            <a:r>
              <a:rPr lang="en-US" sz="6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Methods</a:t>
            </a:r>
            <a:endParaRPr lang="en-US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3"/>
          <p:cNvSpPr/>
          <p:nvPr/>
        </p:nvSpPr>
        <p:spPr>
          <a:xfrm>
            <a:off x="12674194" y="14750050"/>
            <a:ext cx="11172206" cy="99437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r>
              <a:rPr lang="en-US" sz="3000" dirty="0" smtClean="0"/>
              <a:t>.</a:t>
            </a:r>
          </a:p>
          <a:p>
            <a:endParaRPr lang="en-US" sz="3000" dirty="0"/>
          </a:p>
          <a:p>
            <a:endParaRPr lang="en-US" sz="3000" dirty="0" smtClean="0"/>
          </a:p>
          <a:p>
            <a:pPr marL="457200" indent="-457200">
              <a:buFont typeface="Arial" charset="0"/>
              <a:buChar char="•"/>
            </a:pPr>
            <a:endParaRPr lang="en-US" sz="36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600" b="1" dirty="0" smtClean="0"/>
              <a:t>Performance of E3SM experiment by PACE: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	</a:t>
            </a:r>
            <a:r>
              <a:rPr lang="en-US" sz="3600" i="1" dirty="0" smtClean="0"/>
              <a:t>Figure 1</a:t>
            </a:r>
            <a:r>
              <a:rPr lang="en-US" sz="3600" dirty="0" smtClean="0"/>
              <a:t>:  Wall-Clock time for each processes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  <a:p>
            <a:pPr marL="1371600" lvl="2" indent="-457200">
              <a:buFont typeface="Arial" charset="0"/>
              <a:buChar char="•"/>
            </a:pPr>
            <a:endParaRPr lang="en-US" sz="3000" dirty="0" smtClean="0"/>
          </a:p>
        </p:txBody>
      </p:sp>
      <p:sp>
        <p:nvSpPr>
          <p:cNvPr id="53" name="CustomShape 14"/>
          <p:cNvSpPr/>
          <p:nvPr/>
        </p:nvSpPr>
        <p:spPr>
          <a:xfrm>
            <a:off x="12710520" y="10104300"/>
            <a:ext cx="11168640" cy="14858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/>
          <a:lstStyle/>
          <a:p>
            <a:pPr>
              <a:lnSpc>
                <a:spcPct val="110000"/>
              </a:lnSpc>
            </a:pP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6"/>
          <p:cNvSpPr/>
          <p:nvPr/>
        </p:nvSpPr>
        <p:spPr>
          <a:xfrm>
            <a:off x="12674194" y="14750049"/>
            <a:ext cx="11172206" cy="1428480"/>
          </a:xfrm>
          <a:prstGeom prst="rect">
            <a:avLst/>
          </a:prstGeom>
          <a:solidFill>
            <a:srgbClr val="5DB3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 anchor="ctr"/>
          <a:lstStyle/>
          <a:p>
            <a:pPr algn="ctr">
              <a:lnSpc>
                <a:spcPct val="100000"/>
              </a:lnSpc>
            </a:pPr>
            <a:r>
              <a:rPr lang="en-US" sz="6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Results</a:t>
            </a:r>
            <a:endParaRPr lang="en-US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7"/>
          <p:cNvSpPr/>
          <p:nvPr/>
        </p:nvSpPr>
        <p:spPr>
          <a:xfrm>
            <a:off x="24539760" y="6758639"/>
            <a:ext cx="11266920" cy="46492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Able to process experiment into structured output and </a:t>
            </a:r>
            <a:r>
              <a:rPr lang="en-US" sz="3600" dirty="0" smtClean="0"/>
              <a:t>store in</a:t>
            </a:r>
            <a:r>
              <a:rPr lang="en-US" sz="3600" dirty="0" smtClean="0"/>
              <a:t> database.</a:t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C</a:t>
            </a:r>
            <a:r>
              <a:rPr lang="en-US" sz="3600" dirty="0" smtClean="0"/>
              <a:t>apable </a:t>
            </a:r>
            <a:r>
              <a:rPr lang="en-US" sz="3600" dirty="0" smtClean="0"/>
              <a:t>to summarize the performance of E3SM experiments visually.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57" name="CustomShape 18"/>
          <p:cNvSpPr/>
          <p:nvPr/>
        </p:nvSpPr>
        <p:spPr>
          <a:xfrm>
            <a:off x="24605280" y="8187120"/>
            <a:ext cx="11168640" cy="742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/>
          <a:lstStyle/>
          <a:p>
            <a:pPr marL="571500" marR="0" lvl="0" indent="-5715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0"/>
          <p:cNvSpPr/>
          <p:nvPr/>
        </p:nvSpPr>
        <p:spPr>
          <a:xfrm>
            <a:off x="24539760" y="6758640"/>
            <a:ext cx="11266920" cy="1405440"/>
          </a:xfrm>
          <a:prstGeom prst="rect">
            <a:avLst/>
          </a:prstGeom>
          <a:solidFill>
            <a:srgbClr val="5DB3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 anchor="ctr"/>
          <a:lstStyle/>
          <a:p>
            <a:pPr algn="ctr">
              <a:lnSpc>
                <a:spcPct val="100000"/>
              </a:lnSpc>
            </a:pPr>
            <a:r>
              <a:rPr lang="en-US" sz="6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Conclusions</a:t>
            </a:r>
            <a:endParaRPr lang="en-US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21"/>
          <p:cNvSpPr/>
          <p:nvPr/>
        </p:nvSpPr>
        <p:spPr>
          <a:xfrm>
            <a:off x="24576086" y="11876048"/>
            <a:ext cx="11230594" cy="902690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Refine database schema and mapping for multiple experiment types and outputs.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Implement better algorithms to increase speed and security of web portal.</a:t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Increase storage capacity to allow user to work with large E3SM experiments results.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Test and optimize for concurrent users.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Enhance web portal design.</a:t>
            </a:r>
          </a:p>
        </p:txBody>
      </p:sp>
      <p:sp>
        <p:nvSpPr>
          <p:cNvPr id="61" name="CustomShape 22"/>
          <p:cNvSpPr/>
          <p:nvPr/>
        </p:nvSpPr>
        <p:spPr>
          <a:xfrm>
            <a:off x="24539760" y="13201380"/>
            <a:ext cx="11168640" cy="88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/>
          <a:lstStyle/>
          <a:p>
            <a:pPr>
              <a:lnSpc>
                <a:spcPct val="110000"/>
              </a:lnSpc>
            </a:pP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4"/>
          <p:cNvSpPr/>
          <p:nvPr/>
        </p:nvSpPr>
        <p:spPr>
          <a:xfrm>
            <a:off x="24539760" y="11876048"/>
            <a:ext cx="11266920" cy="1428480"/>
          </a:xfrm>
          <a:prstGeom prst="rect">
            <a:avLst/>
          </a:prstGeom>
          <a:solidFill>
            <a:srgbClr val="5DB3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 anchor="ctr"/>
          <a:lstStyle/>
          <a:p>
            <a:pPr algn="ctr">
              <a:lnSpc>
                <a:spcPct val="100000"/>
              </a:lnSpc>
            </a:pPr>
            <a:r>
              <a:rPr lang="en-US" sz="6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Future Work</a:t>
            </a:r>
            <a:endParaRPr lang="en-US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1"/>
          <p:cNvSpPr/>
          <p:nvPr/>
        </p:nvSpPr>
        <p:spPr>
          <a:xfrm>
            <a:off x="24539760" y="21371145"/>
            <a:ext cx="11266920" cy="33226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  <a:p>
            <a:r>
              <a:rPr lang="en-US" sz="2400" b="1" dirty="0" smtClean="0"/>
              <a:t>Acknowledgments: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This work is supported by U.S. Department of Energy, Office of Science, Office of Workforce Development for teachers and Scientist (WDIS) under the Science Undergraduate Laboratory Internship Program.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 smtClean="0"/>
              <a:t>References: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E3SM Project, DOE. Energy Exascale Earth System Model v1. Computer Software. 23 July. 2018. Web. https://doi.org/10.11578/E3sm/dc.20180418.36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10620" y="3532575"/>
            <a:ext cx="22219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100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a. Computer Science and Mathematics Division, Oak Ridge National Laboratory, Oak Ridge, Tennessee, USA</a:t>
            </a:r>
            <a:r>
              <a:rPr lang="en-US" sz="4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4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4100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b. University of Tennessee, Knoxville, Tennessee</a:t>
            </a:r>
            <a:endParaRPr lang="en-US" sz="41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4100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c. Pellissippi State Community College, Knoxville, Tennessee</a:t>
            </a:r>
            <a:endParaRPr lang="en-US" sz="4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521" y="25416360"/>
            <a:ext cx="1487372" cy="1391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540" y="25416360"/>
            <a:ext cx="2704642" cy="1391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819" y="25173561"/>
            <a:ext cx="1857091" cy="1857091"/>
          </a:xfrm>
          <a:prstGeom prst="rect">
            <a:avLst/>
          </a:prstGeom>
        </p:spPr>
      </p:pic>
      <p:sp>
        <p:nvSpPr>
          <p:cNvPr id="64" name="CustomShape 2"/>
          <p:cNvSpPr/>
          <p:nvPr/>
        </p:nvSpPr>
        <p:spPr>
          <a:xfrm>
            <a:off x="12746296" y="25544822"/>
            <a:ext cx="45716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tIns="91440" bIns="91440" anchor="b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Mentor’s Contact Information: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Sarat Sreepathi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Email: sarat@ornl.gov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13"/>
          <p:cNvSpPr/>
          <p:nvPr/>
        </p:nvSpPr>
        <p:spPr>
          <a:xfrm>
            <a:off x="12677760" y="6758640"/>
            <a:ext cx="11168640" cy="76792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  <a:p>
            <a:pPr marL="1371600" lvl="2" indent="-457200">
              <a:buFont typeface="Arial" charset="0"/>
              <a:buChar char="•"/>
            </a:pPr>
            <a:endParaRPr lang="en-US" sz="3000" dirty="0" smtClean="0"/>
          </a:p>
        </p:txBody>
      </p:sp>
      <p:sp>
        <p:nvSpPr>
          <p:cNvPr id="33" name="CustomShape 16"/>
          <p:cNvSpPr/>
          <p:nvPr/>
        </p:nvSpPr>
        <p:spPr>
          <a:xfrm>
            <a:off x="12677760" y="6758640"/>
            <a:ext cx="11168640" cy="1405440"/>
          </a:xfrm>
          <a:prstGeom prst="rect">
            <a:avLst/>
          </a:prstGeom>
          <a:solidFill>
            <a:srgbClr val="5DB3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0" tIns="457200" rIns="457200" bIns="457200" anchor="ctr"/>
          <a:lstStyle/>
          <a:p>
            <a:pPr algn="ctr">
              <a:lnSpc>
                <a:spcPct val="100000"/>
              </a:lnSpc>
            </a:pPr>
            <a:r>
              <a:rPr lang="en-US" sz="6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 Flow </a:t>
            </a:r>
            <a:endParaRPr lang="en-US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095" y="8287220"/>
            <a:ext cx="10963970" cy="6027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110" y="17783555"/>
            <a:ext cx="10309202" cy="504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184</Words>
  <Application>Microsoft Macintosh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.AppleSystemUIFont</vt:lpstr>
      <vt:lpstr>Calibri</vt:lpstr>
      <vt:lpstr>DejaVu Sans</vt:lpstr>
      <vt:lpstr>Symbol</vt:lpstr>
      <vt:lpstr>Times New Roman</vt:lpstr>
      <vt:lpstr>Wingdings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Christopher DeGraaf</dc:creator>
  <dc:description/>
  <cp:lastModifiedBy>Kc, Gaurab</cp:lastModifiedBy>
  <cp:revision>78</cp:revision>
  <cp:lastPrinted>2018-07-19T18:42:46Z</cp:lastPrinted>
  <dcterms:created xsi:type="dcterms:W3CDTF">2015-04-08T23:32:45Z</dcterms:created>
  <dcterms:modified xsi:type="dcterms:W3CDTF">2018-07-26T19:26:13Z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16.0012</vt:lpwstr>
  </property>
  <property fmtid="{D5CDD505-2E9C-101B-9397-08002B2CF9AE}" pid="3" name="Company">
    <vt:lpwstr>Pacific Northwest National Laboratory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